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84" r:id="rId3"/>
    <p:sldId id="285" r:id="rId4"/>
    <p:sldId id="287" r:id="rId5"/>
    <p:sldId id="286" r:id="rId6"/>
    <p:sldId id="267" r:id="rId7"/>
    <p:sldId id="288" r:id="rId8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292" userDrawn="1">
          <p15:clr>
            <a:srgbClr val="A4A3A4"/>
          </p15:clr>
        </p15:guide>
        <p15:guide id="2" pos="768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33" autoAdjust="0"/>
    <p:restoredTop sz="94660"/>
  </p:normalViewPr>
  <p:slideViewPr>
    <p:cSldViewPr snapToGrid="0" showGuides="1">
      <p:cViewPr varScale="1">
        <p:scale>
          <a:sx n="102" d="100"/>
          <a:sy n="102" d="100"/>
        </p:scale>
        <p:origin x="708" y="72"/>
      </p:cViewPr>
      <p:guideLst>
        <p:guide orient="horz" pos="4292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613B515-2A03-43D4-9CFD-BB94000C46B4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D18CCC-9490-4D48-AD56-8C3178A4F2B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459281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D18CCC-9490-4D48-AD56-8C3178A4F2B6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597874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674168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97268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998483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591217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707640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26842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30062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533672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41486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2298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081273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B93A9A3-A28E-4CAB-8995-947247FBE667}" type="datetimeFigureOut">
              <a:rPr lang="ru-RU" smtClean="0"/>
              <a:t>17.01.2021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779B30-7244-416E-9EC3-FE28A82449B9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8658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psyera.ru/2938/chuvstva" TargetMode="External"/><Relationship Id="rId2" Type="http://schemas.openxmlformats.org/officeDocument/2006/relationships/hyperlink" Target="https://psyera.ru/chto-takoe-psihologiya-2078.htm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345233"/>
            <a:ext cx="9144000" cy="1903445"/>
          </a:xfrm>
        </p:spPr>
        <p:txBody>
          <a:bodyPr>
            <a:normAutofit/>
          </a:bodyPr>
          <a:lstStyle/>
          <a:p>
            <a:r>
              <a:rPr lang="ru-RU" sz="36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Лекция 1. Теоретические основания современной психологии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4" name="Рисунок 3" descr="C:\Users\Ольга Хабижановна\Downloads\35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87616" y="1647825"/>
            <a:ext cx="5523334" cy="48101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Прямоугольник 4"/>
          <p:cNvSpPr/>
          <p:nvPr/>
        </p:nvSpPr>
        <p:spPr>
          <a:xfrm>
            <a:off x="363894" y="2556588"/>
            <a:ext cx="5822301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ВОПРОСЫ: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1. Основные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различия житейских и научных психологических знаний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 Объект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и предмет современной психологии.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3. Задачи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современной психологии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.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4. Связь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психологии с другими </a:t>
            </a:r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науками.</a:t>
            </a:r>
          </a:p>
          <a:p>
            <a:r>
              <a:rPr lang="ru-RU" sz="24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5. Основные </a:t>
            </a:r>
            <a:r>
              <a:rPr lang="ru-RU" sz="2400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отрасли современной психологии.</a:t>
            </a:r>
          </a:p>
        </p:txBody>
      </p:sp>
    </p:spTree>
    <p:extLst>
      <p:ext uri="{BB962C8B-B14F-4D97-AF65-F5344CB8AC3E}">
        <p14:creationId xmlns:p14="http://schemas.microsoft.com/office/powerpoint/2010/main" val="414676794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7" y="139959"/>
            <a:ext cx="7008813" cy="6466114"/>
          </a:xfrm>
        </p:spPr>
        <p:txBody>
          <a:bodyPr>
            <a:noAutofit/>
          </a:bodyPr>
          <a:lstStyle/>
          <a:p>
            <a:r>
              <a:rPr lang="ru-RU" sz="1800" dirty="0" smtClean="0"/>
              <a:t>Сам термин «психология» древнегреческого происхождения и состоит он из двух слов «психе»-душа и «логос» - знание или учение, т.е. дословно – наука о душе. </a:t>
            </a:r>
          </a:p>
          <a:p>
            <a:r>
              <a:rPr lang="ru-RU" sz="1800" dirty="0" smtClean="0"/>
              <a:t>Сам термин был предложен не </a:t>
            </a:r>
            <a:r>
              <a:rPr lang="en-US" sz="1800" dirty="0" smtClean="0"/>
              <a:t>Y</a:t>
            </a:r>
            <a:r>
              <a:rPr lang="ru-RU" sz="1800" dirty="0" smtClean="0"/>
              <a:t> веке до н.э. и не в Древней Греции, как  многие </a:t>
            </a:r>
            <a:r>
              <a:rPr lang="ru-RU" sz="1800" dirty="0"/>
              <a:t>н</a:t>
            </a:r>
            <a:r>
              <a:rPr lang="ru-RU" sz="1800" dirty="0" smtClean="0"/>
              <a:t>аучные термины , а в Европе, в Х</a:t>
            </a:r>
            <a:r>
              <a:rPr lang="en-US" sz="1800" dirty="0" smtClean="0"/>
              <a:t>YI</a:t>
            </a:r>
            <a:r>
              <a:rPr lang="ru-RU" sz="1800" dirty="0" smtClean="0"/>
              <a:t>веке. </a:t>
            </a:r>
          </a:p>
          <a:p>
            <a:r>
              <a:rPr lang="ru-RU" sz="1800" dirty="0" smtClean="0"/>
              <a:t>Часть исследователей считают, что автором этого термина был Филипп </a:t>
            </a:r>
            <a:r>
              <a:rPr lang="ru-RU" sz="1800" dirty="0" err="1" smtClean="0"/>
              <a:t>Мелахтон</a:t>
            </a:r>
            <a:r>
              <a:rPr lang="ru-RU" sz="1800" dirty="0" smtClean="0"/>
              <a:t>, другие - </a:t>
            </a:r>
            <a:r>
              <a:rPr lang="ru-RU" sz="1800" dirty="0" err="1" smtClean="0"/>
              <a:t>Геклеус</a:t>
            </a:r>
            <a:r>
              <a:rPr lang="ru-RU" sz="1800" dirty="0" smtClean="0"/>
              <a:t>, использовавший слово психология в 1590 году. </a:t>
            </a:r>
          </a:p>
          <a:p>
            <a:r>
              <a:rPr lang="ru-RU" sz="1800" dirty="0" smtClean="0"/>
              <a:t>Это слово получило широкое признание после работ немецкого философа </a:t>
            </a:r>
            <a:r>
              <a:rPr lang="ru-RU" sz="1800" dirty="0" err="1" smtClean="0"/>
              <a:t>Христиана</a:t>
            </a:r>
            <a:r>
              <a:rPr lang="ru-RU" sz="1800" dirty="0" smtClean="0"/>
              <a:t> Вольфа , написавшего книги «Рациональная психология (1732г.) и «Эмпирическая психология» (1734г.). </a:t>
            </a:r>
          </a:p>
          <a:p>
            <a:r>
              <a:rPr lang="ru-RU" sz="1800" dirty="0" smtClean="0"/>
              <a:t>Однако до Х</a:t>
            </a:r>
            <a:r>
              <a:rPr lang="en-US" sz="1800" dirty="0" smtClean="0"/>
              <a:t>I</a:t>
            </a:r>
            <a:r>
              <a:rPr lang="ru-RU" sz="1800" dirty="0" smtClean="0"/>
              <a:t>Х века  этот термин не имел широкого употребления. </a:t>
            </a:r>
          </a:p>
          <a:p>
            <a:r>
              <a:rPr lang="ru-RU" sz="1800" dirty="0" smtClean="0"/>
              <a:t>Как видим сам термин, не только как сама наука, имеет свою историю происхождения.</a:t>
            </a:r>
          </a:p>
          <a:p>
            <a:r>
              <a:rPr lang="ru-RU" sz="1800" dirty="0" smtClean="0"/>
              <a:t>Первоначально он относился к особой науке, которая занималась изучением так называемых душевных, или психических, явлений, т. е. таких, которые каждый человек легко обнаруживает в собственном сознании в результате самонаблюдения. </a:t>
            </a:r>
          </a:p>
          <a:p>
            <a:r>
              <a:rPr lang="ru-RU" sz="1800" dirty="0" smtClean="0"/>
              <a:t>Позднее, в XVII -X I Х вв. область, изучаемая психологией, расширяется и включает в себя не только осознаваемые, но и неосознаваемые явления. </a:t>
            </a:r>
          </a:p>
          <a:p>
            <a:endParaRPr lang="ru-RU" sz="2000" dirty="0" smtClean="0"/>
          </a:p>
          <a:p>
            <a:endParaRPr lang="ru-RU" sz="2000" dirty="0"/>
          </a:p>
        </p:txBody>
      </p:sp>
      <p:sp>
        <p:nvSpPr>
          <p:cNvPr id="5" name="Текст 4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ru-RU" dirty="0"/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103910"/>
            <a:ext cx="5458408" cy="74750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16182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05273" y="195943"/>
            <a:ext cx="11532637" cy="6531428"/>
          </a:xfrm>
        </p:spPr>
        <p:txBody>
          <a:bodyPr>
            <a:noAutofit/>
          </a:bodyPr>
          <a:lstStyle/>
          <a:p>
            <a:r>
              <a:rPr lang="ru-RU" sz="2000" dirty="0" smtClean="0"/>
              <a:t>Понятие «психология» имеет как научный, так и житейский смысл. </a:t>
            </a:r>
          </a:p>
          <a:p>
            <a:r>
              <a:rPr lang="ru-RU" sz="2000" dirty="0" smtClean="0"/>
              <a:t>В первом случае оно употребляется для обозначения соответствующей научной дисциплины, во втором — для описания поведения или психических особенностей отдельных лиц и групп людей. Поэтому каждый человек знакомится с «психологией» задолго до ее систематического изучения. </a:t>
            </a:r>
          </a:p>
          <a:p>
            <a:r>
              <a:rPr lang="ru-RU" sz="2000" dirty="0" smtClean="0"/>
              <a:t>Уже в раннем детстве ребенок говорит «я хочу», «я думаю», «я чувствую». </a:t>
            </a:r>
          </a:p>
          <a:p>
            <a:r>
              <a:rPr lang="ru-RU" sz="2000" dirty="0" smtClean="0"/>
              <a:t>На протяжении всей жизни каждый человек, осознанно или неосознанно, изучает себя и свои возможности. Следует отметить, что уровень познания своего внутреннего мира во многом определяет то, насколько человек может понять других людей, насколько успешно может построить с ними взаимоотношения. </a:t>
            </a:r>
          </a:p>
          <a:p>
            <a:r>
              <a:rPr lang="ru-RU" sz="2000" dirty="0" smtClean="0"/>
              <a:t>Человек — это социальное существо, и он не может жить вне общества, без контактов с окружающими. </a:t>
            </a:r>
          </a:p>
          <a:p>
            <a:r>
              <a:rPr lang="ru-RU" sz="2000" dirty="0" smtClean="0"/>
              <a:t>В практике живого общения каждый человек постигает многие психологические законы. Так, каждый из нас уже с детства умеет «читать» по внешним проявлениям — мимике, жестам, интонации, особенностям поведения — эмоциональное состояние другого человека.</a:t>
            </a:r>
          </a:p>
          <a:p>
            <a:r>
              <a:rPr lang="ru-RU" sz="2000" dirty="0" smtClean="0"/>
              <a:t> Таким образом, каждый человек — своего рода психолог, поскольку в обществе невозможно жить без определенных представлений о психике людей. </a:t>
            </a:r>
          </a:p>
          <a:p>
            <a:r>
              <a:rPr lang="ru-RU" sz="2000" dirty="0" smtClean="0"/>
              <a:t>Однако житейские психологические знания очень приблизительны, расплывчаты и во многом отличаются от научных знаний. В чем состоит это отличие.</a:t>
            </a:r>
          </a:p>
        </p:txBody>
      </p:sp>
    </p:spTree>
    <p:extLst>
      <p:ext uri="{BB962C8B-B14F-4D97-AF65-F5344CB8AC3E}">
        <p14:creationId xmlns:p14="http://schemas.microsoft.com/office/powerpoint/2010/main" val="403276843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17241" y="251927"/>
            <a:ext cx="11700588" cy="6372808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Во-первых, житейские психологические знания конкретны, привязаны к конкретным ситуациям, людям, задачам. Научная же психология стремится к обобщению, для чего используются соответствующие понятия. </a:t>
            </a:r>
          </a:p>
          <a:p>
            <a:r>
              <a:rPr lang="ru-RU" dirty="0" smtClean="0"/>
              <a:t>Во-вторых, житейские психологические знания носят интуитивный характер. Это обусловлено способом их получения — случайным опытом и его субъективным анализом на бессознательном уровне. В отличие от этого научное познание основано на эксперименте, а полученные знания вполне рациональны и осознаваемы. </a:t>
            </a:r>
          </a:p>
          <a:p>
            <a:r>
              <a:rPr lang="ru-RU" dirty="0" smtClean="0"/>
              <a:t>В-третьих, существуют различия в способах передачи знаний. Как правило, знания житейской психологии передаются с большим трудом, а часто эта передача просто невозможна. Как пишет Ю. Б. </a:t>
            </a:r>
            <a:r>
              <a:rPr lang="ru-RU" dirty="0" err="1" smtClean="0"/>
              <a:t>Гиппенрейтер</a:t>
            </a:r>
            <a:r>
              <a:rPr lang="ru-RU" dirty="0" smtClean="0"/>
              <a:t>, «вечная проблема "отцов и детей" состоит как раз в том, что дети не могут и даже не хотят перенимать опыт отцов». В то же время в науке знания аккумулируются и передаются намного легче.</a:t>
            </a:r>
          </a:p>
          <a:p>
            <a:r>
              <a:rPr lang="ru-RU" dirty="0" smtClean="0"/>
              <a:t>В-четвертых, научная психология располагает обширным, разнообразным и подчас уникальным фактическим материалом, недоступным во всем объеме ни одному носителю житейской психолог.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839152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199" y="0"/>
            <a:ext cx="10515600" cy="933061"/>
          </a:xfrm>
        </p:spPr>
        <p:txBody>
          <a:bodyPr>
            <a:normAutofit/>
          </a:bodyPr>
          <a:lstStyle/>
          <a:p>
            <a:pPr algn="ctr"/>
            <a:r>
              <a:rPr lang="ru-RU" sz="24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Основные различия житейских и научных психологических знаний</a:t>
            </a:r>
            <a:endParaRPr lang="ru-RU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92898" y="1129003"/>
            <a:ext cx="9181322" cy="5411755"/>
          </a:xfrm>
        </p:spPr>
      </p:pic>
    </p:spTree>
    <p:extLst>
      <p:ext uri="{BB962C8B-B14F-4D97-AF65-F5344CB8AC3E}">
        <p14:creationId xmlns:p14="http://schemas.microsoft.com/office/powerpoint/2010/main" val="2870121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437308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ru-RU" sz="32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Объект, предмет и задачи общей психологии</a:t>
            </a:r>
            <a:r>
              <a:rPr lang="ru-RU" b="1" dirty="0" smtClean="0"/>
              <a:t/>
            </a:r>
            <a:br>
              <a:rPr lang="ru-RU" b="1" dirty="0" smtClean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699796"/>
            <a:ext cx="12192000" cy="5915608"/>
          </a:xfrm>
        </p:spPr>
        <p:txBody>
          <a:bodyPr>
            <a:normAutofit fontScale="25000" lnSpcReduction="20000"/>
          </a:bodyPr>
          <a:lstStyle/>
          <a:p>
            <a:pPr marL="0" indent="0">
              <a:buNone/>
            </a:pPr>
            <a:endParaRPr lang="ru-RU" sz="4200" dirty="0"/>
          </a:p>
          <a:p>
            <a:pPr algn="just"/>
            <a:r>
              <a:rPr lang="ru-RU" sz="9600" dirty="0" smtClean="0"/>
              <a:t>В течение столетий явления изучаемые психологией обозначались общим термином душа. </a:t>
            </a:r>
          </a:p>
          <a:p>
            <a:pPr algn="just"/>
            <a:r>
              <a:rPr lang="ru-RU" sz="9600" dirty="0" smtClean="0"/>
              <a:t>Современное понимание психологии - как науки о психике и психических явлениях:</a:t>
            </a:r>
          </a:p>
          <a:p>
            <a:pPr algn="just"/>
            <a:r>
              <a:rPr lang="ru-RU" sz="9600" dirty="0" smtClean="0"/>
              <a:t> т.е. она изучает факты, закономерности и механизмы психики как складывающегося в мозгу образа действительности, на основе и при помощи которого осуществляется управление поведением и деятельностью, и имеющим у человека личностный характер.</a:t>
            </a:r>
          </a:p>
          <a:p>
            <a:pPr algn="just"/>
            <a:r>
              <a:rPr lang="ru-RU" sz="96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Следовательно, психология- это наука  о закономерностях развития и функционирования психики, как особой формы жизнедеятельности.</a:t>
            </a:r>
          </a:p>
          <a:p>
            <a:pPr algn="just"/>
            <a:r>
              <a:rPr lang="ru-RU" sz="9600" dirty="0" smtClean="0"/>
              <a:t> В самом общем виде </a:t>
            </a:r>
            <a:r>
              <a:rPr lang="ru-RU" sz="9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объектом психологии является человек</a:t>
            </a:r>
            <a:r>
              <a:rPr lang="ru-RU" sz="9600" dirty="0" smtClean="0"/>
              <a:t>, который изучается многими науками. </a:t>
            </a:r>
          </a:p>
          <a:p>
            <a:pPr algn="just"/>
            <a:r>
              <a:rPr lang="ru-RU" sz="9600" dirty="0" smtClean="0"/>
              <a:t>Однако человек является объектом комплексного исследования различных наук, каждая из которых имеет свой специфический круг проблем. </a:t>
            </a:r>
          </a:p>
          <a:p>
            <a:pPr algn="just"/>
            <a:r>
              <a:rPr lang="ru-RU" sz="9600" dirty="0" smtClean="0"/>
              <a:t>Еще С.Л. Рубинштейн в книге «</a:t>
            </a:r>
            <a:r>
              <a:rPr lang="ru-RU" sz="9600" i="1" dirty="0" smtClean="0"/>
              <a:t>Основы общей психологии</a:t>
            </a:r>
            <a:r>
              <a:rPr lang="ru-RU" sz="9600" dirty="0" smtClean="0"/>
              <a:t>» (1940) писал:</a:t>
            </a:r>
          </a:p>
          <a:p>
            <a:pPr algn="just"/>
            <a:r>
              <a:rPr lang="ru-RU" sz="9600" dirty="0" smtClean="0"/>
              <a:t>«Специфический круг явлений, который изучает </a:t>
            </a:r>
            <a:r>
              <a:rPr lang="ru-RU" sz="9600" dirty="0" smtClean="0">
                <a:hlinkClick r:id="rId2" tooltip="Что такое психология?"/>
              </a:rPr>
              <a:t>психология</a:t>
            </a:r>
            <a:r>
              <a:rPr lang="ru-RU" sz="9600" dirty="0" smtClean="0"/>
              <a:t>, выделяется отчетливо и ясно — это наши восприятия, </a:t>
            </a:r>
            <a:r>
              <a:rPr lang="ru-RU" sz="9600" dirty="0" smtClean="0">
                <a:solidFill>
                  <a:srgbClr val="0070C0"/>
                </a:solidFill>
                <a:hlinkClick r:id="rId3"/>
              </a:rPr>
              <a:t>чувства</a:t>
            </a:r>
            <a:r>
              <a:rPr lang="ru-RU" sz="9600" dirty="0" smtClean="0">
                <a:solidFill>
                  <a:srgbClr val="0070C0"/>
                </a:solidFill>
              </a:rPr>
              <a:t>, </a:t>
            </a:r>
            <a:r>
              <a:rPr lang="ru-RU" sz="9600" dirty="0" smtClean="0"/>
              <a:t>мысли, стремления, намерения, желания и т.п., — т.е. все то, что составляет внутреннее содержание нашей жизни и что в качестве переживания как будто непосредственно нам дано...».</a:t>
            </a:r>
          </a:p>
          <a:p>
            <a:pPr algn="just"/>
            <a:r>
              <a:rPr lang="ru-RU" sz="9600" b="1" i="1" u="sng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Следовательно, Главный объект исследования - это человек, его психические процессы, состояния и свойства.</a:t>
            </a:r>
          </a:p>
          <a:p>
            <a:pPr algn="just"/>
            <a:endParaRPr lang="ru-RU" sz="9600" dirty="0" smtClean="0"/>
          </a:p>
          <a:p>
            <a:endParaRPr lang="ru-RU" sz="9600" dirty="0" smtClean="0"/>
          </a:p>
          <a:p>
            <a:endParaRPr lang="ru-RU" sz="9600" dirty="0" smtClean="0"/>
          </a:p>
        </p:txBody>
      </p:sp>
    </p:spTree>
    <p:extLst>
      <p:ext uri="{BB962C8B-B14F-4D97-AF65-F5344CB8AC3E}">
        <p14:creationId xmlns:p14="http://schemas.microsoft.com/office/powerpoint/2010/main" val="17911744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4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524000" y="0"/>
            <a:ext cx="9144000" cy="7086600"/>
          </a:xfrm>
          <a:noFill/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5575" y="2124075"/>
            <a:ext cx="7200899" cy="3543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34651601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388</TotalTime>
  <Words>854</Words>
  <Application>Microsoft Office PowerPoint</Application>
  <PresentationFormat>Широкоэкранный</PresentationFormat>
  <Paragraphs>41</Paragraphs>
  <Slides>7</Slides>
  <Notes>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Тема Office</vt:lpstr>
      <vt:lpstr>Лекция 1. Теоретические основания современной психологии </vt:lpstr>
      <vt:lpstr>Презентация PowerPoint</vt:lpstr>
      <vt:lpstr>Презентация PowerPoint</vt:lpstr>
      <vt:lpstr>Презентация PowerPoint</vt:lpstr>
      <vt:lpstr>Основные различия житейских и научных психологических знаний</vt:lpstr>
      <vt:lpstr> Объект, предмет и задачи общей психологии </vt:lpstr>
      <vt:lpstr>Презентация PowerPoint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1.</dc:title>
  <dc:creator>Ольга Хабижановна</dc:creator>
  <cp:lastModifiedBy>Ольга Хабижановна</cp:lastModifiedBy>
  <cp:revision>71</cp:revision>
  <dcterms:created xsi:type="dcterms:W3CDTF">2021-01-02T10:01:52Z</dcterms:created>
  <dcterms:modified xsi:type="dcterms:W3CDTF">2021-01-17T15:43:50Z</dcterms:modified>
</cp:coreProperties>
</file>